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Inter Tight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Roboto SemiBold"/>
      <p:regular r:id="rId32"/>
      <p:bold r:id="rId33"/>
      <p:italic r:id="rId34"/>
      <p:boldItalic r:id="rId35"/>
    </p:embeddedFont>
    <p:embeddedFont>
      <p:font typeface="Inter Tight"/>
      <p:regular r:id="rId36"/>
      <p:bold r:id="rId37"/>
      <p:italic r:id="rId38"/>
      <p:boldItalic r:id="rId39"/>
    </p:embeddedFont>
    <p:embeddedFont>
      <p:font typeface="Inter Tight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SemiBold-regular.fntdata"/><Relationship Id="rId20" Type="http://schemas.openxmlformats.org/officeDocument/2006/relationships/font" Target="fonts/InterTightMedium-italic.fntdata"/><Relationship Id="rId42" Type="http://schemas.openxmlformats.org/officeDocument/2006/relationships/font" Target="fonts/InterTightSemiBold-italic.fntdata"/><Relationship Id="rId41" Type="http://schemas.openxmlformats.org/officeDocument/2006/relationships/font" Target="fonts/InterTightSemiBold-bold.fntdata"/><Relationship Id="rId22" Type="http://schemas.openxmlformats.org/officeDocument/2006/relationships/font" Target="fonts/Roboto-regular.fntdata"/><Relationship Id="rId21" Type="http://schemas.openxmlformats.org/officeDocument/2006/relationships/font" Target="fonts/InterTightMedium-boldItalic.fntdata"/><Relationship Id="rId43" Type="http://schemas.openxmlformats.org/officeDocument/2006/relationships/font" Target="fonts/InterTightSemiBold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5.xml"/><Relationship Id="rId33" Type="http://schemas.openxmlformats.org/officeDocument/2006/relationships/font" Target="fonts/RobotoSemiBold-bold.fntdata"/><Relationship Id="rId10" Type="http://schemas.openxmlformats.org/officeDocument/2006/relationships/slide" Target="slides/slide4.xml"/><Relationship Id="rId32" Type="http://schemas.openxmlformats.org/officeDocument/2006/relationships/font" Target="fonts/Roboto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Roboto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SemiBold-italic.fntdata"/><Relationship Id="rId15" Type="http://schemas.openxmlformats.org/officeDocument/2006/relationships/slide" Target="slides/slide9.xml"/><Relationship Id="rId37" Type="http://schemas.openxmlformats.org/officeDocument/2006/relationships/font" Target="fonts/InterTight-bold.fntdata"/><Relationship Id="rId14" Type="http://schemas.openxmlformats.org/officeDocument/2006/relationships/slide" Target="slides/slide8.xml"/><Relationship Id="rId36" Type="http://schemas.openxmlformats.org/officeDocument/2006/relationships/font" Target="fonts/InterTight-regular.fntdata"/><Relationship Id="rId17" Type="http://schemas.openxmlformats.org/officeDocument/2006/relationships/slide" Target="slides/slide11.xml"/><Relationship Id="rId39" Type="http://schemas.openxmlformats.org/officeDocument/2006/relationships/font" Target="fonts/InterT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Tight-italic.fntdata"/><Relationship Id="rId19" Type="http://schemas.openxmlformats.org/officeDocument/2006/relationships/font" Target="fonts/InterTightMedium-bold.fntdata"/><Relationship Id="rId18" Type="http://schemas.openxmlformats.org/officeDocument/2006/relationships/font" Target="fonts/InterTigh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e2b67f0f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e2b67f0f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e2b67f0f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e2b67f0f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e2b67f0f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e2b67f0f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e2b67f0f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e2b67f0f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e2b67f0fc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8e2b67f0fc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e2b67f0fc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8e2b67f0fc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e2b67f0fc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8e2b67f0fc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e2b67f0fc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e2b67f0fc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e2b67f0f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e2b67f0f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e2b67f0f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e2b67f0f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8e2b67f0fc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8e2b67f0fc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59" name="Google Shape;59;p14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63" name="Google Shape;63;p14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65" name="Google Shape;65;p14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16" name="Google Shape;116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Google Shape;141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5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87" name="Google Shape;187;p35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89" name="Google Shape;189;p35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2" name="Google Shape;202;p36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3" name="Google Shape;203;p36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6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7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5" name="Google Shape;215;p37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7" name="Google Shape;217;p3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21" name="Google Shape;221;p3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22" name="Google Shape;222;p3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23" name="Google Shape;223;p3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24" name="Google Shape;224;p3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8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2" name="Google Shape;232;p39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3" name="Google Shape;233;p39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9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6" name="Google Shape;236;p39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7" name="Google Shape;237;p39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9" name="Google Shape;239;p39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1" name="Google Shape;241;p3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4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41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53" name="Google Shape;253;p41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54" name="Google Shape;254;p41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55" name="Google Shape;255;p41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1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42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64" name="Google Shape;264;p42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65" name="Google Shape;265;p42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66" name="Google Shape;266;p42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2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2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2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6" name="Google Shape;276;p43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77" name="Google Shape;277;p43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3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43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2" name="Google Shape;282;p43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4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85" name="Google Shape;285;p44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86" name="Google Shape;286;p44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87" name="Google Shape;287;p44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88" name="Google Shape;288;p44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44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99" name="Google Shape;299;p45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6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10" name="Google Shape;310;p47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11" name="Google Shape;311;p47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47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4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321" name="Google Shape;321;p4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322" name="Google Shape;322;p4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23" name="Google Shape;323;p4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24" name="Google Shape;324;p4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9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333" name="Google Shape;333;p49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5" name="Google Shape;335;p49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9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0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47" name="Google Shape;347;p50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48" name="Google Shape;348;p50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49" name="Google Shape;349;p50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50" name="Google Shape;350;p50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51" name="Google Shape;351;p50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52" name="Google Shape;352;p50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53" name="Google Shape;353;p50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55" name="Google Shape;355;p50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50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7" name="Google Shape;357;p50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1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61" name="Google Shape;361;p51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ews.mit.edu/2017/explained-neural-networks-deep-learning-0414" TargetMode="External"/><Relationship Id="rId4" Type="http://schemas.openxmlformats.org/officeDocument/2006/relationships/hyperlink" Target="https://news.mit.edu/2017/explained-neural-networks-deep-learning-0414" TargetMode="External"/><Relationship Id="rId9" Type="http://schemas.openxmlformats.org/officeDocument/2006/relationships/hyperlink" Target="https://encord.com/blog/activation-functions-neural-networks/" TargetMode="External"/><Relationship Id="rId5" Type="http://schemas.openxmlformats.org/officeDocument/2006/relationships/hyperlink" Target="https://www.geeksforgeeks.org/data-science/what-is-the-role-of-the-bias-in-neural-networks/" TargetMode="External"/><Relationship Id="rId6" Type="http://schemas.openxmlformats.org/officeDocument/2006/relationships/hyperlink" Target="https://www.geeksforgeeks.org/data-science/what-is-the-role-of-the-bias-in-neural-networks/" TargetMode="External"/><Relationship Id="rId7" Type="http://schemas.openxmlformats.org/officeDocument/2006/relationships/hyperlink" Target="https://www.geeksforgeeks.org/data-science/what-is-the-role-of-the-bias-in-neural-networks/" TargetMode="External"/><Relationship Id="rId8" Type="http://schemas.openxmlformats.org/officeDocument/2006/relationships/hyperlink" Target="https://encord.com/blog/activation-functions-neural-networks/" TargetMode="External"/><Relationship Id="rId11" Type="http://schemas.openxmlformats.org/officeDocument/2006/relationships/hyperlink" Target="https://news.mit.edu/2017/explained-neural-networks-deep-learning-0414" TargetMode="External"/><Relationship Id="rId10" Type="http://schemas.openxmlformats.org/officeDocument/2006/relationships/hyperlink" Target="https://encord.com/blog/activation-functions-neural-networks/" TargetMode="External"/><Relationship Id="rId13" Type="http://schemas.openxmlformats.org/officeDocument/2006/relationships/image" Target="../media/image2.jpg"/><Relationship Id="rId12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ctrTitle"/>
          </p:nvPr>
        </p:nvSpPr>
        <p:spPr>
          <a:xfrm>
            <a:off x="489850" y="1564775"/>
            <a:ext cx="53967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latin typeface="Roboto"/>
                <a:ea typeface="Roboto"/>
                <a:cs typeface="Roboto"/>
                <a:sym typeface="Roboto"/>
              </a:rPr>
              <a:t>How a Robot Chef Learns to Bake: Weights, Bias, and Activation Functions</a:t>
            </a:r>
            <a:endParaRPr b="1" i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2"/>
          <p:cNvSpPr txBox="1"/>
          <p:nvPr>
            <p:ph idx="1" type="subTitle"/>
          </p:nvPr>
        </p:nvSpPr>
        <p:spPr>
          <a:xfrm>
            <a:off x="460600" y="2532500"/>
            <a:ext cx="54552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 Fun Way to Understand How Computers Learn, One Cookie at a Time! 🍪 </a:t>
            </a:r>
            <a:r>
              <a:rPr b="1" lang="en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Group 5:</a:t>
            </a:r>
            <a:r>
              <a:rPr lang="en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Joseph Hiller, Courtney Bernard, Marvin Azuogu</a:t>
            </a:r>
            <a:r>
              <a:rPr b="1"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🍪 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“Hi everyone! Today, we’re learning how computers learn by visiting our Deep Learning Bakery. Think of data as our flour, sugar, and eggs. Our goal is to bake the perfect batch of smart cookies!”</a:t>
            </a:r>
            <a:endParaRPr b="1" i="1" sz="2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175" y="563475"/>
            <a:ext cx="2696025" cy="401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>
            <p:ph idx="1" type="subTitle"/>
          </p:nvPr>
        </p:nvSpPr>
        <p:spPr>
          <a:xfrm>
            <a:off x="2313150" y="205550"/>
            <a:ext cx="4614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We Learned</a:t>
            </a:r>
            <a:endParaRPr b="1" i="1"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1"/>
          <p:cNvSpPr txBox="1"/>
          <p:nvPr>
            <p:ph type="title"/>
          </p:nvPr>
        </p:nvSpPr>
        <p:spPr>
          <a:xfrm>
            <a:off x="1448850" y="1155950"/>
            <a:ext cx="63432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Neural Networks turn data (ingredients) into predictions (cookies). </a:t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Using recipes (weights and bias).</a:t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Activation functions decide which outputs matter.</a:t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They power everything from self-driving cars to smart speakers!</a:t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You now understand the basics of deep learning!</a:t>
            </a:r>
            <a:r>
              <a:rPr b="1" i="1" lang="en" sz="3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i="1" sz="36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625" y="1003800"/>
            <a:ext cx="1765249" cy="176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2"/>
          <p:cNvSpPr txBox="1"/>
          <p:nvPr>
            <p:ph type="title"/>
          </p:nvPr>
        </p:nvSpPr>
        <p:spPr>
          <a:xfrm>
            <a:off x="4394000" y="313998"/>
            <a:ext cx="4453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Sources</a:t>
            </a:r>
            <a:endParaRPr sz="3300"/>
          </a:p>
        </p:txBody>
      </p:sp>
      <p:sp>
        <p:nvSpPr>
          <p:cNvPr id="464" name="Google Shape;464;p62"/>
          <p:cNvSpPr txBox="1"/>
          <p:nvPr>
            <p:ph idx="1" type="body"/>
          </p:nvPr>
        </p:nvSpPr>
        <p:spPr>
          <a:xfrm>
            <a:off x="4375100" y="934275"/>
            <a:ext cx="4491600" cy="4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MIT News. “Explained: Neural Networks.” </a:t>
            </a:r>
            <a:r>
              <a:rPr i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Massachusetts Institute of Technology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13 Apr. 2017. </a:t>
            </a:r>
            <a:endParaRPr sz="1200">
              <a:solidFill>
                <a:schemeClr val="accen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https://news.mit.edu/2017/explained-neural-networks-deep-learning-0414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GeeksforGeeks. “What Is the Role of the Bias in Neural Networks?” </a:t>
            </a:r>
            <a:r>
              <a:rPr i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GeeksforGeeks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8 Feb. 2024. </a:t>
            </a:r>
            <a:endParaRPr sz="1200">
              <a:solidFill>
                <a:schemeClr val="accen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https://www.geeksforgeeks.org/data-science/what-is-the-role-of-the-bias-in-neural-networks/</a:t>
            </a:r>
            <a:endParaRPr sz="1200">
              <a:solidFill>
                <a:schemeClr val="hlink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7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Encord. “Activation Functions in Neural Networks: 15 Examples.” </a:t>
            </a:r>
            <a:r>
              <a:rPr i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Encord Blog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24 Sept. 2025. </a:t>
            </a:r>
            <a:endParaRPr sz="1200">
              <a:solidFill>
                <a:schemeClr val="accen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https://encord.com/blog/activation-functions-neural-networks/</a:t>
            </a:r>
            <a:endParaRPr sz="1200">
              <a:solidFill>
                <a:schemeClr val="hlink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10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>
              <a:uFill>
                <a:noFill/>
              </a:uFill>
              <a:hlinkClick r:id="rId1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Sources of information.png - Wikimedia Commons" id="465" name="Google Shape;465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650" y="750125"/>
            <a:ext cx="3297449" cy="1854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ding and Using Sources - ENGL 107 College Composition ..." id="466" name="Google Shape;466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5675" y="3096774"/>
            <a:ext cx="22860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i="1">
              <a:solidFill>
                <a:schemeClr val="dk2"/>
              </a:solidFill>
              <a:highlight>
                <a:srgbClr val="EA999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53"/>
          <p:cNvSpPr txBox="1"/>
          <p:nvPr>
            <p:ph idx="1" type="subTitle"/>
          </p:nvPr>
        </p:nvSpPr>
        <p:spPr>
          <a:xfrm>
            <a:off x="1257326" y="1774350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Meet Chef Bot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3"/>
          <p:cNvSpPr txBox="1"/>
          <p:nvPr>
            <p:ph idx="2" type="subTitle"/>
          </p:nvPr>
        </p:nvSpPr>
        <p:spPr>
          <a:xfrm>
            <a:off x="1257326" y="2228669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The Problem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53"/>
          <p:cNvSpPr txBox="1"/>
          <p:nvPr>
            <p:ph idx="3" type="subTitle"/>
          </p:nvPr>
        </p:nvSpPr>
        <p:spPr>
          <a:xfrm>
            <a:off x="1257326" y="2682987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What Are Weights?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3"/>
          <p:cNvSpPr txBox="1"/>
          <p:nvPr>
            <p:ph idx="4" type="subTitle"/>
          </p:nvPr>
        </p:nvSpPr>
        <p:spPr>
          <a:xfrm>
            <a:off x="1257326" y="3137306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What Is Bias?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3"/>
          <p:cNvSpPr txBox="1"/>
          <p:nvPr>
            <p:ph idx="5" type="subTitle"/>
          </p:nvPr>
        </p:nvSpPr>
        <p:spPr>
          <a:xfrm>
            <a:off x="1257326" y="3591624"/>
            <a:ext cx="3234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What Is an Activation Function?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3"/>
          <p:cNvSpPr txBox="1"/>
          <p:nvPr>
            <p:ph idx="6" type="subTitle"/>
          </p:nvPr>
        </p:nvSpPr>
        <p:spPr>
          <a:xfrm>
            <a:off x="5436051" y="1774350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How Chef Bot Learns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473650" y="1774350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3"/>
          <p:cNvSpPr txBox="1"/>
          <p:nvPr/>
        </p:nvSpPr>
        <p:spPr>
          <a:xfrm>
            <a:off x="473650" y="2228668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73650" y="2682986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53"/>
          <p:cNvSpPr txBox="1"/>
          <p:nvPr/>
        </p:nvSpPr>
        <p:spPr>
          <a:xfrm>
            <a:off x="473650" y="3137304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53"/>
          <p:cNvSpPr txBox="1"/>
          <p:nvPr/>
        </p:nvSpPr>
        <p:spPr>
          <a:xfrm>
            <a:off x="473650" y="3591621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4728575" y="1774350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4728575" y="2228668"/>
            <a:ext cx="47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4641713" y="2629400"/>
            <a:ext cx="65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4666388" y="3129200"/>
            <a:ext cx="59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1" i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3"/>
          <p:cNvSpPr txBox="1"/>
          <p:nvPr>
            <p:ph idx="6" type="subTitle"/>
          </p:nvPr>
        </p:nvSpPr>
        <p:spPr>
          <a:xfrm>
            <a:off x="5436051" y="2228663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Connecting to Real AI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3"/>
          <p:cNvSpPr txBox="1"/>
          <p:nvPr>
            <p:ph idx="6" type="subTitle"/>
          </p:nvPr>
        </p:nvSpPr>
        <p:spPr>
          <a:xfrm>
            <a:off x="5436051" y="2682975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What We Learned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3"/>
          <p:cNvSpPr txBox="1"/>
          <p:nvPr>
            <p:ph idx="6" type="subTitle"/>
          </p:nvPr>
        </p:nvSpPr>
        <p:spPr>
          <a:xfrm>
            <a:off x="5436051" y="3137300"/>
            <a:ext cx="323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i="1" lang="en" sz="2100">
                <a:latin typeface="Roboto"/>
                <a:ea typeface="Roboto"/>
                <a:cs typeface="Roboto"/>
                <a:sym typeface="Roboto"/>
              </a:rPr>
              <a:t>Sources</a:t>
            </a:r>
            <a:endParaRPr b="1" i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54"/>
          <p:cNvSpPr txBox="1"/>
          <p:nvPr>
            <p:ph type="title"/>
          </p:nvPr>
        </p:nvSpPr>
        <p:spPr>
          <a:xfrm>
            <a:off x="4754875" y="295425"/>
            <a:ext cx="34326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i="1" lang="en" sz="3700">
                <a:latin typeface="Roboto"/>
                <a:ea typeface="Roboto"/>
                <a:cs typeface="Roboto"/>
                <a:sym typeface="Roboto"/>
              </a:rPr>
              <a:t>Meet Chef Bot</a:t>
            </a:r>
            <a:endParaRPr b="1" i="1" sz="3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54"/>
          <p:cNvSpPr txBox="1"/>
          <p:nvPr>
            <p:ph idx="1" type="body"/>
          </p:nvPr>
        </p:nvSpPr>
        <p:spPr>
          <a:xfrm>
            <a:off x="4009300" y="1871000"/>
            <a:ext cx="51348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5B0F00"/>
                </a:solidFill>
              </a:rPr>
              <a:t>This is Chef Bot, a robot who loves baking cookies. But there’s a problem. Every batch tastes different, with some being too sweet and some too plain.</a:t>
            </a:r>
            <a:endParaRPr b="1" i="1" sz="1900">
              <a:solidFill>
                <a:srgbClr val="5B0F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Chef Bot needs to figure out how to bake the perfect cookie.</a:t>
            </a:r>
            <a:endParaRPr b="1" i="1" sz="1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4"/>
          <p:cNvSpPr/>
          <p:nvPr/>
        </p:nvSpPr>
        <p:spPr>
          <a:xfrm flipH="1" rot="5098785">
            <a:off x="3453376" y="771412"/>
            <a:ext cx="589662" cy="590559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50" y="747200"/>
            <a:ext cx="2587225" cy="38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5"/>
          <p:cNvSpPr txBox="1"/>
          <p:nvPr>
            <p:ph type="title"/>
          </p:nvPr>
        </p:nvSpPr>
        <p:spPr>
          <a:xfrm>
            <a:off x="98475" y="281375"/>
            <a:ext cx="5444100" cy="9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8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  <a:endParaRPr b="1" i="1" sz="6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5"/>
          <p:cNvSpPr txBox="1"/>
          <p:nvPr>
            <p:ph idx="1" type="body"/>
          </p:nvPr>
        </p:nvSpPr>
        <p:spPr>
          <a:xfrm>
            <a:off x="700275" y="1533249"/>
            <a:ext cx="42405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Chef Bot doesn’t know how much of each ingredient to use: sugar, flour, butter, and chocolate chip</a:t>
            </a:r>
            <a:r>
              <a:rPr i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He needs a way to learn from his mistakes and make better cookies each time.”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950" y="633725"/>
            <a:ext cx="2601726" cy="3876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6"/>
          <p:cNvSpPr txBox="1"/>
          <p:nvPr>
            <p:ph type="title"/>
          </p:nvPr>
        </p:nvSpPr>
        <p:spPr>
          <a:xfrm>
            <a:off x="2461850" y="70351"/>
            <a:ext cx="6405000" cy="19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What Are Weights?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50">
              <a:solidFill>
                <a:srgbClr val="1C458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1C45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WEIGHTS = How much of each ingredient you use</a:t>
            </a:r>
            <a:endParaRPr b="1" i="1" sz="1750">
              <a:solidFill>
                <a:srgbClr val="1C458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1C45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🥛 Milk: 2 cups (weight = 2)</a:t>
            </a:r>
            <a:endParaRPr b="1" i="1" sz="1750">
              <a:solidFill>
                <a:srgbClr val="1C458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1C45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🥚 Eggs: 3 (weight = 3)</a:t>
            </a:r>
            <a:endParaRPr b="1" i="1" sz="1750">
              <a:solidFill>
                <a:srgbClr val="1C458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rgbClr val="1C45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🧈 Butter: 1 stick (weight = 1)</a:t>
            </a:r>
            <a:endParaRPr b="1" i="1" sz="2100">
              <a:solidFill>
                <a:srgbClr val="1C458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5" name="Google Shape;415;p56"/>
          <p:cNvSpPr txBox="1"/>
          <p:nvPr>
            <p:ph idx="1" type="body"/>
          </p:nvPr>
        </p:nvSpPr>
        <p:spPr>
          <a:xfrm>
            <a:off x="4023350" y="2298325"/>
            <a:ext cx="4843500" cy="24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Chef Bot gives each ingredient a weight, a number that tells how important it is.</a:t>
            </a:r>
            <a:endParaRPr b="1" i="1"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cookies are too plain, he increases the weight of sugar.</a:t>
            </a:r>
            <a:endParaRPr b="1" i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they’re too sweet, he lowers it.</a:t>
            </a:r>
            <a:endParaRPr b="1" i="1"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Weights = how important each ingredient is</a:t>
            </a:r>
            <a:r>
              <a:rPr i="1"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0" y="1079700"/>
            <a:ext cx="2106100" cy="35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7"/>
          <p:cNvSpPr txBox="1"/>
          <p:nvPr>
            <p:ph type="title"/>
          </p:nvPr>
        </p:nvSpPr>
        <p:spPr>
          <a:xfrm>
            <a:off x="140675" y="0"/>
            <a:ext cx="3855300" cy="27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What Is Bias?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C458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BIAS = Your secret ingredient that makes cookies special!</a:t>
            </a:r>
            <a:endParaRPr b="1" sz="1650">
              <a:solidFill>
                <a:srgbClr val="1C458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C458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🍯 Like adding a spoonful of honey for extra flavor</a:t>
            </a:r>
            <a:endParaRPr b="1" sz="1650">
              <a:solidFill>
                <a:srgbClr val="1C458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1C458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It shifts the taste in a good direction!</a:t>
            </a:r>
            <a:endParaRPr b="1" sz="1900">
              <a:solidFill>
                <a:srgbClr val="1C458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1822225" y="2771325"/>
            <a:ext cx="36621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Even after adjusting ingredients, sometimes the cookies still need a little boost.</a:t>
            </a:r>
            <a:endParaRPr b="1" i="1"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Chef Bot adds a tiny extra spoon of sugar, just enough to improve the taste.</a:t>
            </a:r>
            <a:endParaRPr b="1" i="1"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That small adjustment is called bias.</a:t>
            </a:r>
            <a:endParaRPr b="1" i="1"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400" y="1039925"/>
            <a:ext cx="2412699" cy="35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>
                <a:latin typeface="Roboto SemiBold"/>
                <a:ea typeface="Roboto SemiBold"/>
                <a:cs typeface="Roboto SemiBold"/>
                <a:sym typeface="Roboto SemiBold"/>
              </a:rPr>
              <a:t>‹#›</a:t>
            </a:fld>
            <a:endParaRPr i="1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430" name="Google Shape;430;p58"/>
          <p:cNvSpPr txBox="1"/>
          <p:nvPr>
            <p:ph idx="1" type="body"/>
          </p:nvPr>
        </p:nvSpPr>
        <p:spPr>
          <a:xfrm>
            <a:off x="3615475" y="2860650"/>
            <a:ext cx="5193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Now Chef Bot tastes the cookie using his taste sensor.</a:t>
            </a:r>
            <a:endParaRPr b="1" i="1" sz="16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If it’s yummy, he says ✅ ‘Yes!’</a:t>
            </a:r>
            <a:endParaRPr b="1" i="1" sz="16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If it’s not, he says ❌ ‘No!’</a:t>
            </a:r>
            <a:endParaRPr b="1" i="1" sz="16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This decision step is the activation function.</a:t>
            </a:r>
            <a:endParaRPr b="1" i="1" sz="16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6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🍪 It decides if the cookie is good enough.</a:t>
            </a:r>
            <a:endParaRPr b="1" i="1" sz="2200"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365550" y="150150"/>
            <a:ext cx="5388000" cy="252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900">
                <a:solidFill>
                  <a:schemeClr val="dk2"/>
                </a:solidFill>
                <a:highlight>
                  <a:schemeClr val="lt2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What Is an Activation Function?</a:t>
            </a:r>
            <a:endParaRPr i="1" sz="1500">
              <a:solidFill>
                <a:schemeClr val="dk2"/>
              </a:solidFill>
              <a:highlight>
                <a:schemeClr val="lt2"/>
              </a:highlight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accen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 </a:t>
            </a:r>
            <a:r>
              <a:rPr b="1" i="1" lang="en" sz="175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ACTIVATION FUNCTION = Your taste test!</a:t>
            </a:r>
            <a:endParaRPr b="1" i="1" sz="175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5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 😋 "Is it yummy enough to serve?"</a:t>
            </a:r>
            <a:endParaRPr b="1" i="1" sz="175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 🤔 "Does it meet my standards?"</a:t>
            </a:r>
            <a:endParaRPr b="1" i="1" sz="175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5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 It decides if the cookie passes or needs work!</a:t>
            </a:r>
            <a:endParaRPr b="1" i="1" sz="19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0" y="2768513"/>
            <a:ext cx="2216174" cy="22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75" y="871875"/>
            <a:ext cx="3229850" cy="1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1"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9"/>
          <p:cNvSpPr txBox="1"/>
          <p:nvPr>
            <p:ph type="title"/>
          </p:nvPr>
        </p:nvSpPr>
        <p:spPr>
          <a:xfrm>
            <a:off x="2771325" y="112546"/>
            <a:ext cx="6095400" cy="11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700">
                <a:latin typeface="Roboto"/>
                <a:ea typeface="Roboto"/>
                <a:cs typeface="Roboto"/>
                <a:sym typeface="Roboto"/>
              </a:rPr>
              <a:t>How Chef Bot Learns</a:t>
            </a:r>
            <a:endParaRPr b="1" i="1"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9"/>
          <p:cNvSpPr txBox="1"/>
          <p:nvPr>
            <p:ph idx="1" type="body"/>
          </p:nvPr>
        </p:nvSpPr>
        <p:spPr>
          <a:xfrm>
            <a:off x="2492032" y="1647600"/>
            <a:ext cx="66540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Chef Bot keeps baking, tasting, and adjusting his recipe.</a:t>
            </a:r>
            <a:endParaRPr b="1" i="1" sz="19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Each time he changes the weights and bias to make the cookies taste better.</a:t>
            </a:r>
            <a:endParaRPr b="1" i="1" sz="19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That’s how he learns: Just like a computer learns by improving after each try!</a:t>
            </a:r>
            <a:endParaRPr b="1" i="1" sz="19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0" y="515350"/>
            <a:ext cx="2176451" cy="40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60"/>
          <p:cNvSpPr txBox="1"/>
          <p:nvPr>
            <p:ph type="title"/>
          </p:nvPr>
        </p:nvSpPr>
        <p:spPr>
          <a:xfrm>
            <a:off x="333925" y="205550"/>
            <a:ext cx="84756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4100">
                <a:latin typeface="Roboto"/>
                <a:ea typeface="Roboto"/>
                <a:cs typeface="Roboto"/>
                <a:sym typeface="Roboto"/>
              </a:rPr>
              <a:t>Connecting to Real AI</a:t>
            </a:r>
            <a:endParaRPr b="1" i="1" sz="4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49200" y="1402850"/>
            <a:ext cx="90456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 Deep Learning, computers work just like Chef Bot:</a:t>
            </a: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Char char="●"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Weights decide what’s important</a:t>
            </a: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Char char="●"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Bias fine-tunes the result</a:t>
            </a: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Char char="●"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Activation functions make the final decision</a:t>
            </a:r>
            <a:b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That’s how AI learns to recognize pictures,</a:t>
            </a: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sounds, and patterns: step by step!</a:t>
            </a:r>
            <a:endParaRPr b="1" i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651" y="1251951"/>
            <a:ext cx="2849525" cy="1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